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769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7025800008f08c2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6_1#199404fe3?vop=1&amp;pid=5e2c8250a&amp;color=0,0,0&amp;vtp=1&amp;bt=1&amp;bbb=1&amp;hb=1"/>
              <p:cNvSpPr/>
              <p:nvPr/>
            </p:nvSpPr>
            <p:spPr>
              <a:xfrm>
                <a:off x="832104" y="1080000"/>
                <a:ext cx="10533888" cy="15614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牛顿迭代法是求函数零点近似解的一种方法，若定义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零点近似解的初始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的图象在点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，切线与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轴交点的横坐标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即为函数零点近似解的下一个初始值，以此类推，满足精度的初始值即为函数零点的近似解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.设函数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，应用上述方法，则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6_1#199404fe3?vop=1&amp;pid=5e2c8250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561402"/>
              </a:xfrm>
              <a:prstGeom prst="rect">
                <a:avLst/>
              </a:prstGeom>
              <a:blipFill>
                <a:blip r:embed="rId3"/>
                <a:stretch>
                  <a:fillRect l="-1389" r="-1331" b="-9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7_1#199404fe3.bracket?vop=1&amp;pid=5e2c8250a&amp;color=0,0,0&amp;vpa=6&amp;vtp=1"/>
          <p:cNvSpPr/>
          <p:nvPr/>
        </p:nvSpPr>
        <p:spPr>
          <a:xfrm>
            <a:off x="5793073" y="2288660"/>
            <a:ext cx="331788" cy="3442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6_2#199404fe3.choices?vop=1&amp;pid=5e2c8250a&amp;color=0,0,0&amp;vtp=1&amp;bbb=1"/>
              <p:cNvSpPr/>
              <p:nvPr/>
            </p:nvSpPr>
            <p:spPr>
              <a:xfrm>
                <a:off x="832104" y="2618732"/>
                <a:ext cx="10533888" cy="5175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2627122" algn="l"/>
                    <a:tab pos="5228844" algn="l"/>
                    <a:tab pos="79321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577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6_2#199404fe3.choices?vop=1&amp;pid=5e2c825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18732"/>
                <a:ext cx="10533888" cy="517525"/>
              </a:xfrm>
              <a:prstGeom prst="rect">
                <a:avLst/>
              </a:prstGeom>
              <a:blipFill>
                <a:blip r:embed="rId4"/>
                <a:stretch>
                  <a:fillRect l="-1389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8_1#199404fe3?vop=1&amp;pid=5e2c8250a&amp;color=0,0,0&amp;vtp=1&amp;bbb=1"/>
              <p:cNvSpPr/>
              <p:nvPr/>
            </p:nvSpPr>
            <p:spPr>
              <a:xfrm>
                <a:off x="832104" y="3146099"/>
                <a:ext cx="10533888" cy="24180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18_1#199404fe3?vop=1&amp;pid=5e2c825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46099"/>
                <a:ext cx="10533888" cy="2418080"/>
              </a:xfrm>
              <a:prstGeom prst="rect">
                <a:avLst/>
              </a:prstGeom>
              <a:blipFill>
                <a:blip r:embed="rId5"/>
                <a:stretch>
                  <a:fillRect l="-1389" r="-1273" b="-57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B_4_BD.19_2#61402c3fd?vop=1&amp;pid=5e2c8250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71032" y="2142228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BD.19_3#61402c3fd?vop=1&amp;pid=5e2c8250a&amp;color=0,0,0&amp;vtp=1&amp;bbb=1&amp;hb=1"/>
              <p:cNvSpPr/>
              <p:nvPr/>
            </p:nvSpPr>
            <p:spPr>
              <a:xfrm>
                <a:off x="832104" y="1118100"/>
                <a:ext cx="10533888" cy="89338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fontAlgn="b" latinLnBrk="1">
                  <a:lnSpc>
                    <a:spcPts val="7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 已知函数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e>
                            </m:rad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&lt;2,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,2≤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≤8,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有三个不同的零点，则实数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BD.19_3#61402c3fd?vop=1&amp;pid=5e2c8250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118100"/>
                <a:ext cx="10533888" cy="893382"/>
              </a:xfrm>
              <a:prstGeom prst="rect">
                <a:avLst/>
              </a:prstGeom>
              <a:blipFill>
                <a:blip r:embed="rId4"/>
                <a:stretch>
                  <a:fillRect l="-1389" r="-11574" b="-6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N.20_1#61402c3fd.blank?vop=1&amp;pid=5e2c8250a&amp;color=0,0,0&amp;vpa=7&amp;vtp=1&amp;bbb=1&amp;rh=31.68504"/>
              <p:cNvSpPr/>
              <p:nvPr/>
            </p:nvSpPr>
            <p:spPr>
              <a:xfrm>
                <a:off x="11460035" y="1071872"/>
                <a:ext cx="909638" cy="402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4_AN.20_1#61402c3fd.blank?vop=1&amp;pid=5e2c8250a&amp;color=0,0,0&amp;vpa=7&amp;vtp=1&amp;bbb=1&amp;rh=31.6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60035" y="1071872"/>
                <a:ext cx="909638" cy="402400"/>
              </a:xfrm>
              <a:prstGeom prst="rect">
                <a:avLst/>
              </a:prstGeom>
              <a:blipFill>
                <a:blip r:embed="rId5"/>
                <a:stretch>
                  <a:fillRect l="-6711" r="-5369" b="-151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S.21_1#61402c3fd?vop=1&amp;pid=5e2c8250a&amp;color=0,0,0&amp;vtp=1&amp;bbb=1"/>
              <p:cNvSpPr/>
              <p:nvPr/>
            </p:nvSpPr>
            <p:spPr>
              <a:xfrm>
                <a:off x="832104" y="2434328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有三个不同的零点，所以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有三个不同的实数根，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的图象有三个交点，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4_AS.21_1#61402c3fd?vop=1&amp;pid=5e2c825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34328"/>
                <a:ext cx="10533888" cy="773430"/>
              </a:xfrm>
              <a:prstGeom prst="rect">
                <a:avLst/>
              </a:prstGeom>
              <a:blipFill>
                <a:blip r:embed="rId6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AS.21_2#61402c3fd?htil=2&amp;vop=1&amp;pid=5e2c8250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93289" y="1162296"/>
            <a:ext cx="2121408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S.21_3#61402c3fd?htil=2&amp;vop=1&amp;pid=5e2c8250a&amp;color=0,0,0&amp;vtp=1&amp;bt=1&amp;bbb=1"/>
              <p:cNvSpPr/>
              <p:nvPr/>
            </p:nvSpPr>
            <p:spPr>
              <a:xfrm>
                <a:off x="832104" y="1080000"/>
                <a:ext cx="8275320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在同一平面直角坐标系中作出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的大致图象，如图所示.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B_4_AS.21_3#61402c3fd?htil=2&amp;vop=1&amp;pid=5e2c8250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8275320" cy="363855"/>
              </a:xfrm>
              <a:prstGeom prst="rect">
                <a:avLst/>
              </a:prstGeom>
              <a:blipFill>
                <a:blip r:embed="rId4"/>
                <a:stretch>
                  <a:fillRect l="-176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21_4#61402c3fd?htil=2&amp;vop=1&amp;pid=5e2c8250a&amp;color=0,0,0&amp;vtp=1&amp;bbb=1"/>
              <p:cNvSpPr/>
              <p:nvPr/>
            </p:nvSpPr>
            <p:spPr>
              <a:xfrm>
                <a:off x="832104" y="1446522"/>
                <a:ext cx="8275320" cy="39931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经过点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(8,2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∈[2,8])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的图象相切时，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切点坐标为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合图象可知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的图象有三个交点，则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4_AS.21_4#61402c3fd?htil=2&amp;vop=1&amp;pid=5e2c825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8275320" cy="3993198"/>
              </a:xfrm>
              <a:prstGeom prst="rect">
                <a:avLst/>
              </a:prstGeom>
              <a:blipFill>
                <a:blip r:embed="rId5"/>
                <a:stretch>
                  <a:fillRect l="-1769" b="-21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2_1#8fc51dc4a?vop=1&amp;pid=5e2c8250a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22_1#8fc51dc4a?vop=1&amp;pid=5e2c8250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3_1#5db80d288?vop=1&amp;pid=8fc51dc4a&amp;color=0,0,0&amp;vtp=1&amp;bbb=1&amp;hb=1"/>
              <p:cNvSpPr/>
              <p:nvPr/>
            </p:nvSpPr>
            <p:spPr>
              <a:xfrm>
                <a:off x="832104" y="1446522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的图象恒过定点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，且在定点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平行，求定点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的坐标和实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的值；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23_1#5db80d288?vop=1&amp;pid=8fc51dc4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773430"/>
              </a:xfrm>
              <a:prstGeom prst="rect">
                <a:avLst/>
              </a:prstGeom>
              <a:blipFill>
                <a:blip r:embed="rId4"/>
                <a:stretch>
                  <a:fillRect l="-1389" r="-1273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4_1#5db80d288?vop=1&amp;pid=8fc51dc4a&amp;color=0,0,0&amp;vtp=1&amp;bbb=1"/>
              <p:cNvSpPr/>
              <p:nvPr/>
            </p:nvSpPr>
            <p:spPr>
              <a:xfrm>
                <a:off x="832104" y="2228207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的图象恒过定点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的图象在定点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平行，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24_1#5db80d288?vop=1&amp;pid=8fc51dc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28207"/>
                <a:ext cx="10533888" cy="2449830"/>
              </a:xfrm>
              <a:prstGeom prst="rect">
                <a:avLst/>
              </a:prstGeom>
              <a:blipFill>
                <a:blip r:embed="rId5"/>
                <a:stretch>
                  <a:fillRect l="-1389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5_1#542c27cd2?vop=1&amp;pid=8fc51dc4a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的图象存在与直线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垂直的切线，求实数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5_1#542c27cd2?vop=1&amp;pid=8fc51dc4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6_1#542c27cd2?vop=1&amp;pid=8fc51dc4a&amp;color=0,0,0&amp;vtp=1&amp;bbb=1"/>
              <p:cNvSpPr/>
              <p:nvPr/>
            </p:nvSpPr>
            <p:spPr>
              <a:xfrm>
                <a:off x="832104" y="1446522"/>
                <a:ext cx="10533888" cy="29515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的图象存在与直线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垂直的切线，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有解，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有解.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26_1#542c27cd2?vop=1&amp;pid=8fc51dc4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2951544"/>
              </a:xfrm>
              <a:prstGeom prst="rect">
                <a:avLst/>
              </a:prstGeom>
              <a:blipFill>
                <a:blip r:embed="rId4"/>
                <a:stretch>
                  <a:fillRect l="-1389" b="-28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d35ab99b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5d35ab99b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§5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简单复合函数的求导法则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e2c8250a.fixed?pid=5d35ab99b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§3~§5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节测上分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eb777d45c?vop=1&amp;pid=5e2c8250a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下面四个求导运算中运算结果错误的是(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4_AN.2_1#eb777d45c.bracket?vop=1&amp;pid=5e2c8250a&amp;color=0,0,0&amp;vpa=1&amp;vtp=1"/>
          <p:cNvSpPr/>
          <p:nvPr/>
        </p:nvSpPr>
        <p:spPr>
          <a:xfrm>
            <a:off x="5204873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eb777d45c.choices?vop=1&amp;pid=5e2c8250a&amp;color=0,0,0&amp;vtp=1&amp;bbb=1"/>
              <p:cNvSpPr/>
              <p:nvPr/>
            </p:nvSpPr>
            <p:spPr>
              <a:xfrm>
                <a:off x="832104" y="1447030"/>
                <a:ext cx="10533888" cy="9609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sup>
                        </m:sSup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g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2#eb777d45c.choices?vop=1&amp;pid=5e2c825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7030"/>
                <a:ext cx="10533888" cy="960946"/>
              </a:xfrm>
              <a:prstGeom prst="rect">
                <a:avLst/>
              </a:prstGeom>
              <a:blipFill>
                <a:blip r:embed="rId3"/>
                <a:stretch>
                  <a:fillRect l="-1389" b="-88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eb777d45c?vop=1&amp;pid=5e2c8250a&amp;color=0,0,0&amp;vtp=1&amp;bbb=1"/>
              <p:cNvSpPr/>
              <p:nvPr/>
            </p:nvSpPr>
            <p:spPr>
              <a:xfrm>
                <a:off x="832104" y="2418072"/>
                <a:ext cx="10533888" cy="2424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−1)]′=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3_1#eb777d45c?vop=1&amp;pid=5e2c825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8072"/>
                <a:ext cx="10533888" cy="2424430"/>
              </a:xfrm>
              <a:prstGeom prst="rect">
                <a:avLst/>
              </a:prstGeom>
              <a:blipFill>
                <a:blip r:embed="rId4"/>
                <a:stretch>
                  <a:fillRect l="-1389" b="-57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a450b2fd4?vop=1&amp;pid=5e2c8250a&amp;color=0,0,0&amp;vtp=1&amp;bt=1&amp;bbb=1"/>
              <p:cNvSpPr/>
              <p:nvPr/>
            </p:nvSpPr>
            <p:spPr>
              <a:xfrm>
                <a:off x="832104" y="1080000"/>
                <a:ext cx="10533888" cy="4714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处的切线的斜率为(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4_1#a450b2fd4?vop=1&amp;pid=5e2c8250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71488"/>
              </a:xfrm>
              <a:prstGeom prst="rect">
                <a:avLst/>
              </a:prstGeom>
              <a:blipFill>
                <a:blip r:embed="rId3"/>
                <a:stretch>
                  <a:fillRect l="-1389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a450b2fd4.bracket?vop=1&amp;pid=5e2c8250a&amp;color=0,0,0&amp;vpa=2&amp;vtp=1"/>
          <p:cNvSpPr/>
          <p:nvPr/>
        </p:nvSpPr>
        <p:spPr>
          <a:xfrm>
            <a:off x="5571395" y="1253800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2#a450b2fd4.choices?vop=1&amp;pid=5e2c8250a&amp;color=0,0,0&amp;vtp=1&amp;bbb=1"/>
              <p:cNvSpPr/>
              <p:nvPr/>
            </p:nvSpPr>
            <p:spPr>
              <a:xfrm>
                <a:off x="832104" y="1552440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42997" algn="l"/>
                    <a:tab pos="5260594" algn="l"/>
                    <a:tab pos="80686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4_BD.4_2#a450b2fd4.choices?vop=1&amp;pid=5e2c825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52440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a450b2fd4?vop=1&amp;pid=5e2c8250a&amp;color=0,0,0&amp;vtp=1&amp;bbb=1"/>
              <p:cNvSpPr/>
              <p:nvPr/>
            </p:nvSpPr>
            <p:spPr>
              <a:xfrm>
                <a:off x="832104" y="2089142"/>
                <a:ext cx="10533888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，求导得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，所以所求切线的斜率为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AS.6_1#a450b2fd4?vop=1&amp;pid=5e2c825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89142"/>
                <a:ext cx="10533888" cy="533400"/>
              </a:xfrm>
              <a:prstGeom prst="rect">
                <a:avLst/>
              </a:prstGeom>
              <a:blipFill>
                <a:blip r:embed="rId5"/>
                <a:stretch>
                  <a:fillRect l="-1389" b="-80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7_1#99681d8e7?htil=1&amp;vop=1&amp;pid=5e2c8250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11512" y="1162296"/>
            <a:ext cx="1527048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7_2#99681d8e7?htil=1&amp;vop=1&amp;pid=5e2c8250a&amp;color=0,0,0&amp;vtp=1&amp;bt=1&amp;bbb=1&amp;hb=1"/>
              <p:cNvSpPr/>
              <p:nvPr/>
            </p:nvSpPr>
            <p:spPr>
              <a:xfrm>
                <a:off x="832104" y="1080000"/>
                <a:ext cx="886968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有一个宽为20厘米，高为60厘米的长方体容器如图所示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，右侧面是一个活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，容器中装有2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000毫升的水（水始终不会溢出）.当活塞位于距左侧面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厘米的位置时，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水面高度为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厘米，则当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时，水面高度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的瞬时变化率为(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7_2#99681d8e7?htil=1&amp;vop=1&amp;pid=5e2c8250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8869680" cy="1189355"/>
              </a:xfrm>
              <a:prstGeom prst="rect">
                <a:avLst/>
              </a:prstGeom>
              <a:blipFill>
                <a:blip r:embed="rId4"/>
                <a:stretch>
                  <a:fillRect l="-1649" r="-3918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8_1#99681d8e7.bracket?vop=1&amp;pid=5e2c8250a&amp;color=0,0,0&amp;vpa=3&amp;vtp=1"/>
          <p:cNvSpPr/>
          <p:nvPr/>
        </p:nvSpPr>
        <p:spPr>
          <a:xfrm>
            <a:off x="7219918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7_3#99681d8e7.choices?htil=1&amp;vop=1&amp;pid=5e2c8250a&amp;color=0,0,0&amp;vtp=1&amp;bbb=1"/>
              <p:cNvSpPr/>
              <p:nvPr/>
            </p:nvSpPr>
            <p:spPr>
              <a:xfrm>
                <a:off x="832104" y="2275832"/>
                <a:ext cx="886968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172970" algn="l"/>
                    <a:tab pos="4523740" algn="l"/>
                    <a:tab pos="670941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7_3#99681d8e7.choices?htil=1&amp;vop=1&amp;pid=5e2c825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5832"/>
                <a:ext cx="8869680" cy="525463"/>
              </a:xfrm>
              <a:prstGeom prst="rect">
                <a:avLst/>
              </a:prstGeom>
              <a:blipFill>
                <a:blip r:embed="rId5"/>
                <a:stretch>
                  <a:fillRect l="-1649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9_1#99681d8e7?htil=1&amp;vop=1&amp;pid=5e2c8250a&amp;color=0,0,0&amp;vtp=1&amp;bbb=1"/>
              <p:cNvSpPr/>
              <p:nvPr/>
            </p:nvSpPr>
            <p:spPr>
              <a:xfrm>
                <a:off x="832104" y="2802057"/>
                <a:ext cx="8869680" cy="19891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【解析】根据水的体积可得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以水面高度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的瞬时变化率为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AS.9_1#99681d8e7?htil=1&amp;vop=1&amp;pid=5e2c825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02057"/>
                <a:ext cx="8869680" cy="1989138"/>
              </a:xfrm>
              <a:prstGeom prst="rect">
                <a:avLst/>
              </a:prstGeom>
              <a:blipFill>
                <a:blip r:embed="rId6"/>
                <a:stretch>
                  <a:fillRect l="-1649" b="-39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0_1#3c33cd58b?vop=1&amp;pid=5e2c8250a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0_1#3c33cd58b?vop=1&amp;pid=5e2c8250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3c33cd58b.bracket?vop=1&amp;pid=5e2c8250a&amp;color=0,0,0&amp;vpa=4&amp;vtp=1"/>
          <p:cNvSpPr/>
          <p:nvPr/>
        </p:nvSpPr>
        <p:spPr>
          <a:xfrm>
            <a:off x="7253319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0_2#3c33cd58b.choices?vop=1&amp;pid=5e2c8250a&amp;color=0,0,0&amp;vtp=1&amp;bbb=1"/>
              <p:cNvSpPr/>
              <p:nvPr/>
            </p:nvSpPr>
            <p:spPr>
              <a:xfrm>
                <a:off x="832104" y="1489003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71597" algn="l"/>
                    <a:tab pos="5705094" algn="l"/>
                    <a:tab pos="81575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0_2#3c33cd58b.choices?vop=1&amp;pid=5e2c825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9003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2_1#3c33cd58b?vop=1&amp;pid=5e2c8250a&amp;color=0,0,0&amp;vtp=1&amp;bbb=1"/>
              <p:cNvSpPr/>
              <p:nvPr/>
            </p:nvSpPr>
            <p:spPr>
              <a:xfrm>
                <a:off x="832104" y="1849620"/>
                <a:ext cx="10533888" cy="20302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的斜率为2，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，故切点纵坐标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12_1#3c33cd58b?vop=1&amp;pid=5e2c825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9620"/>
                <a:ext cx="10533888" cy="2030286"/>
              </a:xfrm>
              <a:prstGeom prst="rect">
                <a:avLst/>
              </a:prstGeom>
              <a:blipFill>
                <a:blip r:embed="rId5"/>
                <a:stretch>
                  <a:fillRect l="-1389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c127a21f4?vop=1&amp;pid=5e2c8250a&amp;color=0,0,0&amp;vtp=1&amp;bt=1&amp;bbb=1&amp;hb=1"/>
              <p:cNvSpPr/>
              <p:nvPr/>
            </p:nvSpPr>
            <p:spPr>
              <a:xfrm>
                <a:off x="832104" y="1080000"/>
                <a:ext cx="10533888" cy="897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处的切线与坐标轴围成的三角形的面积为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3_1#c127a21f4?vop=1&amp;pid=5e2c8250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897255"/>
              </a:xfrm>
              <a:prstGeom prst="rect">
                <a:avLst/>
              </a:prstGeom>
              <a:blipFill>
                <a:blip r:embed="rId3"/>
                <a:stretch>
                  <a:fillRect l="-1389" b="-163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c127a21f4.bracket?vop=1&amp;pid=5e2c8250a&amp;color=0,0,0&amp;vpa=5&amp;vtp=1"/>
          <p:cNvSpPr/>
          <p:nvPr/>
        </p:nvSpPr>
        <p:spPr>
          <a:xfrm>
            <a:off x="1015460" y="1612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2#c127a21f4.choices?vop=1&amp;pid=5e2c8250a&amp;color=0,0,0&amp;vtp=1&amp;bbb=1"/>
              <p:cNvSpPr/>
              <p:nvPr/>
            </p:nvSpPr>
            <p:spPr>
              <a:xfrm>
                <a:off x="832104" y="1983922"/>
                <a:ext cx="10533888" cy="4617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627122" algn="l"/>
                    <a:tab pos="5216144" algn="l"/>
                    <a:tab pos="79702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3+2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3_2#c127a21f4.choices?vop=1&amp;pid=5e2c8250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83922"/>
                <a:ext cx="10533888" cy="461709"/>
              </a:xfrm>
              <a:prstGeom prst="rect">
                <a:avLst/>
              </a:prstGeom>
              <a:blipFill>
                <a:blip r:embed="rId4"/>
                <a:stretch>
                  <a:fillRect l="-1389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5_1#c127a21f4?vop=1&amp;pid=5e2c8250a&amp;color=0,0,0&amp;vtp=1&amp;bbb=1&amp;hb=1"/>
              <p:cNvSpPr/>
              <p:nvPr/>
            </p:nvSpPr>
            <p:spPr>
              <a:xfrm>
                <a:off x="832104" y="2445758"/>
                <a:ext cx="10533888" cy="2743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，得到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切点坐标为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C_4_AS.15_1#c127a21f4?vop=1&amp;pid=5e2c8250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45758"/>
                <a:ext cx="10533888" cy="2743200"/>
              </a:xfrm>
              <a:prstGeom prst="rect">
                <a:avLst/>
              </a:prstGeom>
              <a:blipFill>
                <a:blip r:embed="rId5"/>
                <a:stretch>
                  <a:fillRect l="-1389" b="-3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5_1#c127a21f4?vop=1&amp;pid=5e2c8250a&amp;color=0,0,0&amp;vtp=1&amp;bbb=1&amp;hb=1">
                <a:extLst>
                  <a:ext uri="{FF2B5EF4-FFF2-40B4-BE49-F238E27FC236}">
                    <a16:creationId xmlns:a16="http://schemas.microsoft.com/office/drawing/2014/main" id="{3C380A2A-9A65-2786-390E-80A09611BF6D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3351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处的切线的斜率为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导数的几何意义得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，所以切线与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轴的交点为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，所以切线与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轴的交点为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所求三角形的面积为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×|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−1|×|1−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5_1#c127a21f4?vop=1&amp;pid=5e2c8250a&amp;color=0,0,0&amp;vtp=1&amp;bbb=1&amp;hb=1">
                <a:extLst>
                  <a:ext uri="{FF2B5EF4-FFF2-40B4-BE49-F238E27FC236}">
                    <a16:creationId xmlns:a16="http://schemas.microsoft.com/office/drawing/2014/main" id="{3C380A2A-9A65-2786-390E-80A09611BF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351530"/>
              </a:xfrm>
              <a:prstGeom prst="rect">
                <a:avLst/>
              </a:prstGeom>
              <a:blipFill>
                <a:blip r:embed="rId2"/>
                <a:stretch>
                  <a:fillRect l="-1389" b="-4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56027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1287</Words>
  <Application>Microsoft Office PowerPoint</Application>
  <PresentationFormat>宽屏</PresentationFormat>
  <Paragraphs>103</Paragraphs>
  <Slides>14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Arial (正文)</vt:lpstr>
      <vt:lpstr>DengXian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2025-10-22T07:38:23Z</dcterms:created>
  <dcterms:modified xsi:type="dcterms:W3CDTF">2025-10-22T07:42:43Z</dcterms:modified>
  <cp:category/>
  <cp:contentStatus/>
</cp:coreProperties>
</file>